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1" r:id="rId5"/>
    <p:sldId id="260" r:id="rId6"/>
    <p:sldId id="268" r:id="rId7"/>
    <p:sldId id="269" r:id="rId8"/>
    <p:sldId id="262" r:id="rId9"/>
    <p:sldId id="270" r:id="rId10"/>
    <p:sldId id="263" r:id="rId11"/>
    <p:sldId id="271" r:id="rId12"/>
    <p:sldId id="272" r:id="rId13"/>
    <p:sldId id="273" r:id="rId14"/>
    <p:sldId id="274" r:id="rId15"/>
    <p:sldId id="265" r:id="rId16"/>
    <p:sldId id="276" r:id="rId17"/>
    <p:sldId id="277" r:id="rId18"/>
    <p:sldId id="275" r:id="rId19"/>
    <p:sldId id="266" r:id="rId20"/>
    <p:sldId id="279" r:id="rId21"/>
    <p:sldId id="26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766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08/03/2019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EBC76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EBC76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EBC766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Problemas urbanos brasileiros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Formação de cortiços e favelamento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FDF65-8D5D-4D3F-9C63-B543EC1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704176"/>
            <a:ext cx="7557025" cy="4389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5ECB90-6FCA-4C1D-B95A-5A3D38BC7ECD}"/>
              </a:ext>
            </a:extLst>
          </p:cNvPr>
          <p:cNvSpPr/>
          <p:nvPr/>
        </p:nvSpPr>
        <p:spPr>
          <a:xfrm rot="16200000">
            <a:off x="6251503" y="3677274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cifotart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42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Problemas urbanos brasileiros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Formação de cortiços e favelamento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FDF65-8D5D-4D3F-9C63-B543EC1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704176"/>
            <a:ext cx="7557025" cy="4389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5ECB90-6FCA-4C1D-B95A-5A3D38BC7ECD}"/>
              </a:ext>
            </a:extLst>
          </p:cNvPr>
          <p:cNvSpPr/>
          <p:nvPr/>
        </p:nvSpPr>
        <p:spPr>
          <a:xfrm rot="16200000">
            <a:off x="6251503" y="3677274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cifotart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CE8F0A-D562-41D8-BC5C-F4C086338D5A}"/>
              </a:ext>
            </a:extLst>
          </p:cNvPr>
          <p:cNvSpPr/>
          <p:nvPr/>
        </p:nvSpPr>
        <p:spPr>
          <a:xfrm>
            <a:off x="793487" y="4370664"/>
            <a:ext cx="7557025" cy="15536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Nos antigos centros comerciais das grandes cidades, existem galpões e prédios que foram abandonados pelas populações de média e alta renda, à medida que o espaço urbano sofria deterioração, com o aumento dos níveis de poluição e criminalidade.</a:t>
            </a:r>
          </a:p>
        </p:txBody>
      </p:sp>
    </p:spTree>
    <p:extLst>
      <p:ext uri="{BB962C8B-B14F-4D97-AF65-F5344CB8AC3E}">
        <p14:creationId xmlns:p14="http://schemas.microsoft.com/office/powerpoint/2010/main" val="77038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Problemas urbanos brasileiros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Formação de cortiços e favelamento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FDF65-8D5D-4D3F-9C63-B543EC1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704176"/>
            <a:ext cx="7557025" cy="4389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5ECB90-6FCA-4C1D-B95A-5A3D38BC7ECD}"/>
              </a:ext>
            </a:extLst>
          </p:cNvPr>
          <p:cNvSpPr/>
          <p:nvPr/>
        </p:nvSpPr>
        <p:spPr>
          <a:xfrm rot="16200000">
            <a:off x="6251503" y="3677274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cifotart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CE8F0A-D562-41D8-BC5C-F4C086338D5A}"/>
              </a:ext>
            </a:extLst>
          </p:cNvPr>
          <p:cNvSpPr/>
          <p:nvPr/>
        </p:nvSpPr>
        <p:spPr>
          <a:xfrm>
            <a:off x="793487" y="4370664"/>
            <a:ext cx="7557025" cy="15536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Essas edificações são ocupadas por grande número de famílias pobres que alugam ou ocupam cômodos para se estabelecerem em áreas mais próximas de seus locais de trabalho, dando origem a moradias coletivas conhecidas como cortiços.</a:t>
            </a:r>
          </a:p>
        </p:txBody>
      </p:sp>
    </p:spTree>
    <p:extLst>
      <p:ext uri="{BB962C8B-B14F-4D97-AF65-F5344CB8AC3E}">
        <p14:creationId xmlns:p14="http://schemas.microsoft.com/office/powerpoint/2010/main" val="225143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Problemas urbanos brasileiros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Formação de cortiços e favelamento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FDF65-8D5D-4D3F-9C63-B543EC1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704176"/>
            <a:ext cx="7557025" cy="4389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5ECB90-6FCA-4C1D-B95A-5A3D38BC7ECD}"/>
              </a:ext>
            </a:extLst>
          </p:cNvPr>
          <p:cNvSpPr/>
          <p:nvPr/>
        </p:nvSpPr>
        <p:spPr>
          <a:xfrm rot="16200000">
            <a:off x="6251503" y="3677274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cifotart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CE8F0A-D562-41D8-BC5C-F4C086338D5A}"/>
              </a:ext>
            </a:extLst>
          </p:cNvPr>
          <p:cNvSpPr/>
          <p:nvPr/>
        </p:nvSpPr>
        <p:spPr>
          <a:xfrm>
            <a:off x="793487" y="4370664"/>
            <a:ext cx="7557025" cy="15536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O favelamento, por sua vez, também é um retrato da exclusão espacial nas cidades. Morros, margens de rodovias, marquises ou viadutos são regiões ocupadas, constituindo áreas que oferecem grande risco às populações e cuja ocupação acaba agredindo o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272921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Problemas urbanos brasileiros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Formação de cortiços e favelamento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FDF65-8D5D-4D3F-9C63-B543EC1A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704176"/>
            <a:ext cx="7557025" cy="43892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5ECB90-6FCA-4C1D-B95A-5A3D38BC7ECD}"/>
              </a:ext>
            </a:extLst>
          </p:cNvPr>
          <p:cNvSpPr/>
          <p:nvPr/>
        </p:nvSpPr>
        <p:spPr>
          <a:xfrm rot="16200000">
            <a:off x="6251503" y="3677274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cifotart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CE8F0A-D562-41D8-BC5C-F4C086338D5A}"/>
              </a:ext>
            </a:extLst>
          </p:cNvPr>
          <p:cNvSpPr/>
          <p:nvPr/>
        </p:nvSpPr>
        <p:spPr>
          <a:xfrm>
            <a:off x="793487" y="4370664"/>
            <a:ext cx="7557025" cy="15536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A violência urbana tem muitas faces e dá origem a um perverso círculo vicioso. Crianças, adolescentes, jovens, chefes de família, pessoas que não têm como se manter e manter a família podem enxergar na criminalidade uma forma de ascensão social. Outro foco importante da violência urbana é o </a:t>
            </a:r>
            <a:r>
              <a:rPr lang="pt-BR" dirty="0" err="1">
                <a:latin typeface="Trebuchet MS" panose="020B0603020202020204" pitchFamily="34" charset="0"/>
              </a:rPr>
              <a:t>tráfi</a:t>
            </a:r>
            <a:r>
              <a:rPr lang="pt-BR" dirty="0">
                <a:latin typeface="Trebuchet MS" panose="020B0603020202020204" pitchFamily="34" charset="0"/>
              </a:rPr>
              <a:t> </a:t>
            </a:r>
            <a:r>
              <a:rPr lang="pt-BR" dirty="0" err="1">
                <a:latin typeface="Trebuchet MS" panose="020B0603020202020204" pitchFamily="34" charset="0"/>
              </a:rPr>
              <a:t>co</a:t>
            </a:r>
            <a:r>
              <a:rPr lang="pt-BR" dirty="0">
                <a:latin typeface="Trebuchet MS" panose="020B0603020202020204" pitchFamily="34" charset="0"/>
              </a:rPr>
              <a:t> de drogas.</a:t>
            </a:r>
          </a:p>
        </p:txBody>
      </p:sp>
    </p:spTree>
    <p:extLst>
      <p:ext uri="{BB962C8B-B14F-4D97-AF65-F5344CB8AC3E}">
        <p14:creationId xmlns:p14="http://schemas.microsoft.com/office/powerpoint/2010/main" val="155745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e região metropolitana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930BE5-E337-4C4B-8EF9-3554E99FF746}"/>
              </a:ext>
            </a:extLst>
          </p:cNvPr>
          <p:cNvSpPr/>
          <p:nvPr/>
        </p:nvSpPr>
        <p:spPr>
          <a:xfrm>
            <a:off x="526048" y="1384183"/>
            <a:ext cx="8104146" cy="160387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À medida que se desenvolvem, as cidades passam a estabelecer fluxos sociais, econômicos, políticos e culturais entre si. A cidade assume o papel de centro de determinada região, exercendo a função de centro polarizador das atividades socioeconômicas. </a:t>
            </a:r>
          </a:p>
        </p:txBody>
      </p:sp>
    </p:spTree>
    <p:extLst>
      <p:ext uri="{BB962C8B-B14F-4D97-AF65-F5344CB8AC3E}">
        <p14:creationId xmlns:p14="http://schemas.microsoft.com/office/powerpoint/2010/main" val="114666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e região metropolitana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930BE5-E337-4C4B-8EF9-3554E99FF746}"/>
              </a:ext>
            </a:extLst>
          </p:cNvPr>
          <p:cNvSpPr/>
          <p:nvPr/>
        </p:nvSpPr>
        <p:spPr>
          <a:xfrm>
            <a:off x="526048" y="1384183"/>
            <a:ext cx="8104146" cy="160387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À medida que se desenvolvem, as cidades passam a estabelecer fluxos sociais, econômicos, políticos e culturais entre si. A cidade assume o papel de centro de determinada região, exercendo a função de centro polarizador das atividades socioeconômicas.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BDF153D-16DB-4B46-B2E3-4DF0890F1929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Forma-se, assim, um conjunto de cidades interligadas por fluxos de ideias, informações, pessoas, serviços, etc., denominado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rede urbana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cuja análise permite identificar as cidades de acordo com a sua função predominante (turística, religiosa, industrial, etc.) e categorias dimensionais estabelecidas por uma hierarquia urbana (megalópole, cidade global, metrópole nacional, metrópole regional, etc.).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32D77B4D-260D-4915-AE4D-8CB2AD6D2266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10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e região metropolitana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930BE5-E337-4C4B-8EF9-3554E99FF746}"/>
              </a:ext>
            </a:extLst>
          </p:cNvPr>
          <p:cNvSpPr/>
          <p:nvPr/>
        </p:nvSpPr>
        <p:spPr>
          <a:xfrm>
            <a:off x="526048" y="1384183"/>
            <a:ext cx="8104146" cy="1603876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À medida que se desenvolvem, as cidades passam a estabelecer fluxos sociais, econômicos, políticos e culturais entre si. A cidade assume o papel de centro de determinada região, exercendo a função de centro polarizador das atividades socioeconômicas.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BDF153D-16DB-4B46-B2E3-4DF0890F1929}"/>
              </a:ext>
            </a:extLst>
          </p:cNvPr>
          <p:cNvSpPr/>
          <p:nvPr/>
        </p:nvSpPr>
        <p:spPr>
          <a:xfrm>
            <a:off x="526048" y="3170749"/>
            <a:ext cx="8104146" cy="2737619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crescimento urbano acentuado forma áreas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conurbadas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denominadas </a:t>
            </a:r>
            <a:r>
              <a:rPr lang="pt-BR" b="1" dirty="0">
                <a:solidFill>
                  <a:srgbClr val="EBC766"/>
                </a:solidFill>
                <a:latin typeface="Trebuchet MS" panose="020B0603020202020204" pitchFamily="34" charset="0"/>
              </a:rPr>
              <a:t>regiões metropolitanas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Com o acelerado crescimento urbano em curso, foram definidas as primeiras regiões metropolitanas no Brasil, em junho de 1973.</a:t>
            </a: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32D77B4D-260D-4915-AE4D-8CB2AD6D2266}"/>
              </a:ext>
            </a:extLst>
          </p:cNvPr>
          <p:cNvSpPr/>
          <p:nvPr/>
        </p:nvSpPr>
        <p:spPr>
          <a:xfrm rot="10800000">
            <a:off x="6365965" y="2918202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68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e região metropolitana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A6B705-D77F-4359-A9B0-06A2A44E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5" y="1266737"/>
            <a:ext cx="7395109" cy="50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Uma megalópole brasileira?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A2FE15-5F98-4F27-AC85-60C21F1B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69518"/>
            <a:ext cx="8312727" cy="468941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E5D3D09-1C6A-4D0F-AE57-AEE1D460A814}"/>
              </a:ext>
            </a:extLst>
          </p:cNvPr>
          <p:cNvSpPr/>
          <p:nvPr/>
        </p:nvSpPr>
        <p:spPr>
          <a:xfrm>
            <a:off x="4467248" y="6008545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CALDINI, Vera; ÍSOLA, Leda. Atlas geográfico Saraiva. São Paulo: Saraiva, 2013. p. 65.</a:t>
            </a:r>
          </a:p>
        </p:txBody>
      </p:sp>
    </p:spTree>
    <p:extLst>
      <p:ext uri="{BB962C8B-B14F-4D97-AF65-F5344CB8AC3E}">
        <p14:creationId xmlns:p14="http://schemas.microsoft.com/office/powerpoint/2010/main" val="27192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A metropolização regional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9CBB9C-3F0F-4A3C-9F5E-B4E7EDAC6484}"/>
              </a:ext>
            </a:extLst>
          </p:cNvPr>
          <p:cNvSpPr/>
          <p:nvPr/>
        </p:nvSpPr>
        <p:spPr>
          <a:xfrm>
            <a:off x="338520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nacionais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F87AE7-0046-4DAA-9017-F0025FC5186D}"/>
              </a:ext>
            </a:extLst>
          </p:cNvPr>
          <p:cNvSpPr/>
          <p:nvPr/>
        </p:nvSpPr>
        <p:spPr>
          <a:xfrm>
            <a:off x="4634919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regionais </a:t>
            </a:r>
          </a:p>
        </p:txBody>
      </p:sp>
    </p:spTree>
    <p:extLst>
      <p:ext uri="{BB962C8B-B14F-4D97-AF65-F5344CB8AC3E}">
        <p14:creationId xmlns:p14="http://schemas.microsoft.com/office/powerpoint/2010/main" val="301585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A metropolização regional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00D81E-8A5B-449D-85DC-D7B0611A08F9}"/>
              </a:ext>
            </a:extLst>
          </p:cNvPr>
          <p:cNvSpPr/>
          <p:nvPr/>
        </p:nvSpPr>
        <p:spPr>
          <a:xfrm>
            <a:off x="338520" y="1996580"/>
            <a:ext cx="4065699" cy="4127384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As metrópoles de São Paulo e do Rio de Janeiro exercem influência sobre todo o território nacional pelo elevado grau de sofisticação de seus sistemas produtivos, de comunicações, transportes e serviços. </a:t>
            </a:r>
          </a:p>
          <a:p>
            <a:pPr algn="ctr">
              <a:buClr>
                <a:srgbClr val="EBC766"/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Nessas duas cidades estão as sedes de grandes grupos econômicos e financeiros que atuam no país, funcionando como os grandes comandantes do processo produtivo nacional.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9CBB9C-3F0F-4A3C-9F5E-B4E7EDAC6484}"/>
              </a:ext>
            </a:extLst>
          </p:cNvPr>
          <p:cNvSpPr/>
          <p:nvPr/>
        </p:nvSpPr>
        <p:spPr>
          <a:xfrm>
            <a:off x="338520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nacionais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F87AE7-0046-4DAA-9017-F0025FC5186D}"/>
              </a:ext>
            </a:extLst>
          </p:cNvPr>
          <p:cNvSpPr/>
          <p:nvPr/>
        </p:nvSpPr>
        <p:spPr>
          <a:xfrm>
            <a:off x="4634919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regionais </a:t>
            </a:r>
          </a:p>
        </p:txBody>
      </p:sp>
    </p:spTree>
    <p:extLst>
      <p:ext uri="{BB962C8B-B14F-4D97-AF65-F5344CB8AC3E}">
        <p14:creationId xmlns:p14="http://schemas.microsoft.com/office/powerpoint/2010/main" val="233472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A metropolização regional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00D81E-8A5B-449D-85DC-D7B0611A08F9}"/>
              </a:ext>
            </a:extLst>
          </p:cNvPr>
          <p:cNvSpPr/>
          <p:nvPr/>
        </p:nvSpPr>
        <p:spPr>
          <a:xfrm>
            <a:off x="338520" y="1996580"/>
            <a:ext cx="4065699" cy="4127384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As metrópoles de São Paulo e do Rio de Janeiro exercem influência sobre todo o território nacional pelo elevado grau de sofisticação de seus sistemas produtivos, de comunicações, transportes e serviços. </a:t>
            </a:r>
          </a:p>
          <a:p>
            <a:pPr algn="ctr">
              <a:buClr>
                <a:srgbClr val="EBC766"/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Nessas duas cidades estão as sedes de grandes grupos econômicos e financeiros que atuam no país, funcionando como os grandes comandantes do processo produtivo nacional.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0A793E-C516-4EED-B75A-98FDE412DA4C}"/>
              </a:ext>
            </a:extLst>
          </p:cNvPr>
          <p:cNvSpPr/>
          <p:nvPr/>
        </p:nvSpPr>
        <p:spPr>
          <a:xfrm>
            <a:off x="4634919" y="1996580"/>
            <a:ext cx="4065699" cy="4127384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Atualmente, a metrópole de Belo Horizonte tem se destacado por sua influência não só na região Sudeste.</a:t>
            </a:r>
          </a:p>
          <a:p>
            <a:pPr algn="ctr">
              <a:buClr>
                <a:srgbClr val="EBC766"/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buClr>
                <a:srgbClr val="EBC766"/>
              </a:buClr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partir de 1970, as principais metrópoles regionais do Sul do país (Curitiba e Porto Alegre) têm aumentado sua influência sobre a Amazônia e o Centro-Oeste, especialmente por causa dos investimentos realizados por agricultores gaúchos, paranaenses e catarinenses nos estados de Mato Grosso, Mato Grosso do Sul, Pará e Rondônia.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9CBB9C-3F0F-4A3C-9F5E-B4E7EDAC6484}"/>
              </a:ext>
            </a:extLst>
          </p:cNvPr>
          <p:cNvSpPr/>
          <p:nvPr/>
        </p:nvSpPr>
        <p:spPr>
          <a:xfrm>
            <a:off x="338520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nacionais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F87AE7-0046-4DAA-9017-F0025FC5186D}"/>
              </a:ext>
            </a:extLst>
          </p:cNvPr>
          <p:cNvSpPr/>
          <p:nvPr/>
        </p:nvSpPr>
        <p:spPr>
          <a:xfrm>
            <a:off x="4634919" y="1409351"/>
            <a:ext cx="4065699" cy="486562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Metrópoles regionais </a:t>
            </a:r>
          </a:p>
        </p:txBody>
      </p:sp>
    </p:spTree>
    <p:extLst>
      <p:ext uri="{BB962C8B-B14F-4D97-AF65-F5344CB8AC3E}">
        <p14:creationId xmlns:p14="http://schemas.microsoft.com/office/powerpoint/2010/main" val="103876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5C1BB3E-9470-4066-95CD-D00B0261C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algn="just"/>
            <a:r>
              <a:rPr lang="pt-BR" dirty="0"/>
              <a:t>Relacionar êxodo rural ao processo de urbanização no Brasil.</a:t>
            </a:r>
          </a:p>
          <a:p>
            <a:pPr algn="just"/>
            <a:r>
              <a:rPr lang="pt-BR" dirty="0"/>
              <a:t>Caracterizar a rede urbana e a hierarquia urbana brasileira.</a:t>
            </a:r>
          </a:p>
          <a:p>
            <a:pPr algn="just"/>
            <a:r>
              <a:rPr lang="pt-BR" dirty="0" err="1"/>
              <a:t>Identiﬁcar</a:t>
            </a:r>
            <a:r>
              <a:rPr lang="pt-BR" dirty="0"/>
              <a:t> problemas urbanos brasileiros, como a favelização, a formação de cortiços e a violência urbana.</a:t>
            </a:r>
          </a:p>
          <a:p>
            <a:pPr algn="just"/>
            <a:r>
              <a:rPr lang="pt-BR" dirty="0"/>
              <a:t>Entender o processo de formação da megalópole brasileira.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E0149D6C-4B4A-4BBF-A006-1A3F8F1C4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Principais conceitos que você vai aprender:</a:t>
            </a:r>
          </a:p>
          <a:p>
            <a:r>
              <a:rPr lang="pt-BR" dirty="0"/>
              <a:t>Metrópoles (globais e nacionais);</a:t>
            </a:r>
          </a:p>
          <a:p>
            <a:r>
              <a:rPr lang="pt-BR" dirty="0"/>
              <a:t>Capitais regionais;</a:t>
            </a:r>
          </a:p>
          <a:p>
            <a:r>
              <a:rPr lang="pt-BR" dirty="0"/>
              <a:t>Centros regionais e sub-regionais;</a:t>
            </a:r>
          </a:p>
          <a:p>
            <a:r>
              <a:rPr lang="pt-BR" dirty="0" err="1"/>
              <a:t>Macrometrópole</a:t>
            </a:r>
            <a:r>
              <a:rPr lang="pt-BR" dirty="0"/>
              <a:t>;</a:t>
            </a:r>
          </a:p>
          <a:p>
            <a:r>
              <a:rPr lang="pt-BR" dirty="0"/>
              <a:t>Favelas;</a:t>
            </a:r>
          </a:p>
          <a:p>
            <a:r>
              <a:rPr lang="pt-BR" dirty="0"/>
              <a:t>Cortiços;</a:t>
            </a:r>
          </a:p>
          <a:p>
            <a:r>
              <a:rPr lang="pt-BR" dirty="0"/>
              <a:t>Usucapião.</a:t>
            </a:r>
          </a:p>
        </p:txBody>
      </p:sp>
    </p:spTree>
    <p:extLst>
      <p:ext uri="{BB962C8B-B14F-4D97-AF65-F5344CB8AC3E}">
        <p14:creationId xmlns:p14="http://schemas.microsoft.com/office/powerpoint/2010/main" val="12816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Êxodo rural e urbanização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3A3A62-2B05-4D47-8EA3-9EC492B7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43" y="1404627"/>
            <a:ext cx="5448911" cy="464127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30CBDEE-70E1-4BB1-B71A-EC2818983CF8}"/>
              </a:ext>
            </a:extLst>
          </p:cNvPr>
          <p:cNvSpPr/>
          <p:nvPr/>
        </p:nvSpPr>
        <p:spPr>
          <a:xfrm>
            <a:off x="2987076" y="6121400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IBGE. Censo Demográfico 2010 e Pnad 2015.</a:t>
            </a:r>
          </a:p>
        </p:txBody>
      </p:sp>
    </p:spTree>
    <p:extLst>
      <p:ext uri="{BB962C8B-B14F-4D97-AF65-F5344CB8AC3E}">
        <p14:creationId xmlns:p14="http://schemas.microsoft.com/office/powerpoint/2010/main" val="421712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Êxodo rural e urbanização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30CBDEE-70E1-4BB1-B71A-EC2818983CF8}"/>
              </a:ext>
            </a:extLst>
          </p:cNvPr>
          <p:cNvSpPr/>
          <p:nvPr/>
        </p:nvSpPr>
        <p:spPr>
          <a:xfrm>
            <a:off x="4484025" y="5094088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IBGE, 2010.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5129A5-5B3A-4292-9ED8-1BCACC29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2233697"/>
            <a:ext cx="8312727" cy="29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Êxodo rural e urbanização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30CBDEE-70E1-4BB1-B71A-EC2818983CF8}"/>
              </a:ext>
            </a:extLst>
          </p:cNvPr>
          <p:cNvSpPr/>
          <p:nvPr/>
        </p:nvSpPr>
        <p:spPr>
          <a:xfrm>
            <a:off x="4700067" y="5797928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IBGE. Atlas geográfico escolar. Rio de Janeiro, 2012.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8504BD-CE83-4839-A9CA-CB10E541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58" y="1510018"/>
            <a:ext cx="5211316" cy="431136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C815EE-80F4-4E8C-83BE-D6DE70AF10AA}"/>
              </a:ext>
            </a:extLst>
          </p:cNvPr>
          <p:cNvSpPr/>
          <p:nvPr/>
        </p:nvSpPr>
        <p:spPr>
          <a:xfrm>
            <a:off x="522405" y="3067234"/>
            <a:ext cx="2891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construção de Brasília e a abertura de estradas que ligavam a capital federal ao Sudeste e à Amazônia estimularam a urbanização do Centro-Oeste brasileiro.</a:t>
            </a:r>
          </a:p>
        </p:txBody>
      </p:sp>
    </p:spTree>
    <p:extLst>
      <p:ext uri="{BB962C8B-B14F-4D97-AF65-F5344CB8AC3E}">
        <p14:creationId xmlns:p14="http://schemas.microsoft.com/office/powerpoint/2010/main" val="282833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brasileira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Hierarquia urbana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6709F5-763A-4E27-A291-92192698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70" y="1545079"/>
            <a:ext cx="6688058" cy="463217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925F5EC-8795-455D-BAE5-D0762C4837CA}"/>
              </a:ext>
            </a:extLst>
          </p:cNvPr>
          <p:cNvSpPr/>
          <p:nvPr/>
        </p:nvSpPr>
        <p:spPr>
          <a:xfrm>
            <a:off x="3640206" y="6084916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223148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Rede urbana brasileira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AFA27-A789-484A-96B9-FE057C0AC9CA}"/>
              </a:ext>
            </a:extLst>
          </p:cNvPr>
          <p:cNvSpPr/>
          <p:nvPr/>
        </p:nvSpPr>
        <p:spPr>
          <a:xfrm>
            <a:off x="486576" y="111073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Hierarquia urbana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25F5EC-8795-455D-BAE5-D0762C4837CA}"/>
              </a:ext>
            </a:extLst>
          </p:cNvPr>
          <p:cNvSpPr/>
          <p:nvPr/>
        </p:nvSpPr>
        <p:spPr>
          <a:xfrm rot="16200000">
            <a:off x="5622328" y="3803109"/>
            <a:ext cx="43093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CALDINI, Vera; ÍSOLA, Leda. Atlas geográfico Saraiva. São Paulo: Saraiva, 2013.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25B358-3E69-4460-858B-C6660DF3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28" y="1514632"/>
            <a:ext cx="6326145" cy="48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577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915</Words>
  <Application>Microsoft Office PowerPoint</Application>
  <PresentationFormat>Apresentação na tela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Trebuchet MS</vt:lpstr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Yago Marinzeck</cp:lastModifiedBy>
  <cp:revision>70</cp:revision>
  <dcterms:created xsi:type="dcterms:W3CDTF">2017-10-06T20:41:42Z</dcterms:created>
  <dcterms:modified xsi:type="dcterms:W3CDTF">2019-03-08T21:22:20Z</dcterms:modified>
</cp:coreProperties>
</file>